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4"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2749"/>
    <a:srgbClr val="FA2849"/>
    <a:srgbClr val="950B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p:restoredTop sz="94694"/>
  </p:normalViewPr>
  <p:slideViewPr>
    <p:cSldViewPr snapToGrid="0" snapToObjects="1">
      <p:cViewPr>
        <p:scale>
          <a:sx n="120" d="100"/>
          <a:sy n="120" d="100"/>
        </p:scale>
        <p:origin x="1368"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91B57B6-052E-F243-9538-7FBEFA3D65E8}" type="datetimeFigureOut">
              <a:rPr lang="fr-FR" smtClean="0"/>
              <a:t>12/04/2024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246833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91B57B6-052E-F243-9538-7FBEFA3D65E8}" type="datetimeFigureOut">
              <a:rPr lang="fr-FR" smtClean="0"/>
              <a:t>12/04/2024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282850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91B57B6-052E-F243-9538-7FBEFA3D65E8}" type="datetimeFigureOut">
              <a:rPr lang="fr-FR" smtClean="0"/>
              <a:t>12/04/2024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55174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91B57B6-052E-F243-9538-7FBEFA3D65E8}" type="datetimeFigureOut">
              <a:rPr lang="fr-FR" smtClean="0"/>
              <a:t>12/04/2024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1560223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91B57B6-052E-F243-9538-7FBEFA3D65E8}" type="datetimeFigureOut">
              <a:rPr lang="fr-FR" smtClean="0"/>
              <a:t>12/04/2024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2763640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91B57B6-052E-F243-9538-7FBEFA3D65E8}" type="datetimeFigureOut">
              <a:rPr lang="fr-FR" smtClean="0"/>
              <a:t>12/04/2024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417528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91B57B6-052E-F243-9538-7FBEFA3D65E8}" type="datetimeFigureOut">
              <a:rPr lang="fr-FR" smtClean="0"/>
              <a:t>12/04/2024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303899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91B57B6-052E-F243-9538-7FBEFA3D65E8}" type="datetimeFigureOut">
              <a:rPr lang="fr-FR" smtClean="0"/>
              <a:t>12/04/2024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11501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B57B6-052E-F243-9538-7FBEFA3D65E8}" type="datetimeFigureOut">
              <a:rPr lang="fr-FR" smtClean="0"/>
              <a:t>12/04/2024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260495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91B57B6-052E-F243-9538-7FBEFA3D65E8}" type="datetimeFigureOut">
              <a:rPr lang="fr-FR" smtClean="0"/>
              <a:t>12/04/2024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196192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91B57B6-052E-F243-9538-7FBEFA3D65E8}" type="datetimeFigureOut">
              <a:rPr lang="fr-FR" smtClean="0"/>
              <a:t>12/04/2024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126096-DC87-F040-A6DB-C0621C402230}" type="slidenum">
              <a:rPr lang="fr-FR" smtClean="0"/>
              <a:t>‹N°›</a:t>
            </a:fld>
            <a:endParaRPr lang="fr-FR"/>
          </a:p>
        </p:txBody>
      </p:sp>
    </p:spTree>
    <p:extLst>
      <p:ext uri="{BB962C8B-B14F-4D97-AF65-F5344CB8AC3E}">
        <p14:creationId xmlns:p14="http://schemas.microsoft.com/office/powerpoint/2010/main" val="408479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91B57B6-052E-F243-9538-7FBEFA3D65E8}" type="datetimeFigureOut">
              <a:rPr lang="fr-FR" smtClean="0"/>
              <a:t>12/04/2024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9126096-DC87-F040-A6DB-C0621C402230}" type="slidenum">
              <a:rPr lang="fr-FR" smtClean="0"/>
              <a:t>‹N°›</a:t>
            </a:fld>
            <a:endParaRPr lang="fr-FR"/>
          </a:p>
        </p:txBody>
      </p:sp>
    </p:spTree>
    <p:extLst>
      <p:ext uri="{BB962C8B-B14F-4D97-AF65-F5344CB8AC3E}">
        <p14:creationId xmlns:p14="http://schemas.microsoft.com/office/powerpoint/2010/main" val="4050874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6415211-0DF0-D666-2E4B-A74921B2043F}"/>
              </a:ext>
            </a:extLst>
          </p:cNvPr>
          <p:cNvSpPr txBox="1"/>
          <p:nvPr/>
        </p:nvSpPr>
        <p:spPr>
          <a:xfrm>
            <a:off x="179053" y="1086660"/>
            <a:ext cx="7201567" cy="553998"/>
          </a:xfrm>
          <a:prstGeom prst="rect">
            <a:avLst/>
          </a:prstGeom>
          <a:noFill/>
        </p:spPr>
        <p:txBody>
          <a:bodyPr wrap="square" lIns="0" tIns="0" rIns="0" bIns="0">
            <a:spAutoFit/>
          </a:bodyPr>
          <a:lstStyle/>
          <a:p>
            <a:pPr algn="ctr">
              <a:spcBef>
                <a:spcPts val="600"/>
              </a:spcBef>
            </a:pPr>
            <a:r>
              <a:rPr lang="fr-FR" b="1" dirty="0">
                <a:effectLst/>
                <a:latin typeface="Raleway" panose="020B0503030101060003" pitchFamily="34" charset="77"/>
                <a:ea typeface="Calibri" panose="020F0502020204030204" pitchFamily="34" charset="0"/>
                <a:cs typeface="Calibri" panose="020F0502020204030204" pitchFamily="34" charset="0"/>
              </a:rPr>
              <a:t>REJOIGNEZ ATELIERS MUQUET,</a:t>
            </a:r>
            <a:br>
              <a:rPr lang="fr-FR" b="1" dirty="0">
                <a:effectLst/>
                <a:latin typeface="Raleway" panose="020B0503030101060003" pitchFamily="34" charset="77"/>
                <a:ea typeface="Calibri" panose="020F0502020204030204" pitchFamily="34" charset="0"/>
                <a:cs typeface="Calibri" panose="020F0502020204030204" pitchFamily="34" charset="0"/>
              </a:rPr>
            </a:br>
            <a:r>
              <a:rPr lang="fr-FR" b="1" dirty="0">
                <a:effectLst/>
                <a:latin typeface="Raleway" panose="020B0503030101060003" pitchFamily="34" charset="77"/>
                <a:ea typeface="Calibri" panose="020F0502020204030204" pitchFamily="34" charset="0"/>
                <a:cs typeface="Calibri" panose="020F0502020204030204" pitchFamily="34" charset="0"/>
              </a:rPr>
              <a:t>ENTREPRISE DU PATRIMOINE VIVANT !</a:t>
            </a:r>
            <a:endParaRPr lang="fr-FR" b="1" dirty="0">
              <a:effectLst/>
              <a:latin typeface="Raleway" panose="020B0503030101060003" pitchFamily="34" charset="77"/>
              <a:ea typeface="Calibri" panose="020F0502020204030204" pitchFamily="34" charset="0"/>
              <a:cs typeface="Times New Roman" panose="02020603050405020304" pitchFamily="18" charset="0"/>
            </a:endParaRPr>
          </a:p>
        </p:txBody>
      </p:sp>
      <p:pic>
        <p:nvPicPr>
          <p:cNvPr id="16" name="Image 15">
            <a:extLst>
              <a:ext uri="{FF2B5EF4-FFF2-40B4-BE49-F238E27FC236}">
                <a16:creationId xmlns:a16="http://schemas.microsoft.com/office/drawing/2014/main" id="{ACD2A281-3C35-A69E-4727-C9A41D30F4AB}"/>
              </a:ext>
            </a:extLst>
          </p:cNvPr>
          <p:cNvPicPr>
            <a:picLocks noChangeAspect="1"/>
          </p:cNvPicPr>
          <p:nvPr/>
        </p:nvPicPr>
        <p:blipFill rotWithShape="1">
          <a:blip r:embed="rId2"/>
          <a:srcRect t="16448" b="43258"/>
          <a:stretch/>
        </p:blipFill>
        <p:spPr>
          <a:xfrm>
            <a:off x="3074394" y="346771"/>
            <a:ext cx="1410885" cy="568509"/>
          </a:xfrm>
          <a:prstGeom prst="rect">
            <a:avLst/>
          </a:prstGeom>
        </p:spPr>
      </p:pic>
      <p:sp>
        <p:nvSpPr>
          <p:cNvPr id="37" name="ZoneTexte 36">
            <a:extLst>
              <a:ext uri="{FF2B5EF4-FFF2-40B4-BE49-F238E27FC236}">
                <a16:creationId xmlns:a16="http://schemas.microsoft.com/office/drawing/2014/main" id="{93F96DA1-E65E-12A8-2E7E-EE20F693269B}"/>
              </a:ext>
            </a:extLst>
          </p:cNvPr>
          <p:cNvSpPr txBox="1"/>
          <p:nvPr/>
        </p:nvSpPr>
        <p:spPr>
          <a:xfrm>
            <a:off x="573607" y="4248547"/>
            <a:ext cx="6445298" cy="1064522"/>
          </a:xfrm>
          <a:prstGeom prst="rect">
            <a:avLst/>
          </a:prstGeom>
          <a:noFill/>
        </p:spPr>
        <p:txBody>
          <a:bodyPr wrap="square" lIns="0" tIns="0" rIns="0" bIns="0">
            <a:spAutoFit/>
          </a:bodyPr>
          <a:lstStyle/>
          <a:p>
            <a:pPr algn="ctr">
              <a:lnSpc>
                <a:spcPts val="1400"/>
              </a:lnSpc>
            </a:pPr>
            <a:r>
              <a:rPr lang="fr-FR" sz="1050" dirty="0">
                <a:solidFill>
                  <a:srgbClr val="000000"/>
                </a:solidFill>
                <a:effectLst/>
                <a:latin typeface="Raleway" pitchFamily="2" charset="77"/>
                <a:ea typeface="Calibri" panose="020F0502020204030204" pitchFamily="34" charset="0"/>
                <a:cs typeface="Calibri" panose="020F0502020204030204" pitchFamily="34" charset="0"/>
              </a:rPr>
              <a:t>En collaboration avec la Direction générale, </a:t>
            </a:r>
            <a:r>
              <a:rPr lang="fr-FR" sz="1050" dirty="0">
                <a:effectLst/>
                <a:latin typeface="Raleway" pitchFamily="2" charset="77"/>
                <a:ea typeface="Calibri" panose="020F0502020204030204" pitchFamily="34" charset="0"/>
                <a:cs typeface="Times New Roman" panose="02020603050405020304" pitchFamily="18" charset="0"/>
              </a:rPr>
              <a:t>vous prenez en charge les chiffrages </a:t>
            </a:r>
            <a:r>
              <a:rPr lang="fr-FR" sz="1050" dirty="0">
                <a:latin typeface="Raleway" pitchFamily="2" charset="77"/>
                <a:ea typeface="Calibri" panose="020F0502020204030204" pitchFamily="34" charset="0"/>
                <a:cs typeface="Times New Roman" panose="02020603050405020304" pitchFamily="18" charset="0"/>
              </a:rPr>
              <a:t>des projets d’agencement, de fabrication de mobiliers et de réalisation de panneaux décoratifs pour des lieux d’exception (boutiques ou habitat)d</a:t>
            </a:r>
            <a:r>
              <a:rPr lang="fr-FR" sz="1050" dirty="0">
                <a:effectLst/>
                <a:latin typeface="Raleway" pitchFamily="2" charset="77"/>
                <a:ea typeface="Calibri" panose="020F0502020204030204" pitchFamily="34" charset="0"/>
                <a:cs typeface="Times New Roman" panose="02020603050405020304" pitchFamily="18" charset="0"/>
              </a:rPr>
              <a:t>. </a:t>
            </a:r>
            <a:r>
              <a:rPr lang="fr-FR" sz="1050" dirty="0">
                <a:latin typeface="Raleway" pitchFamily="2" charset="77"/>
                <a:ea typeface="Calibri" panose="020F0502020204030204" pitchFamily="34" charset="0"/>
                <a:cs typeface="Times New Roman" panose="02020603050405020304" pitchFamily="18" charset="0"/>
              </a:rPr>
              <a:t>A ce titre vous étudiez précisément les projets et demande de prix pour en assurer la faisabilité (calcul des quantités de matériaux nécessaires à la réalisation du projet, évaluation des temps d’études, de production et de pose en collaboration avec nos équipes. Vous assurez avec l’appui de l’acheteur les consultations des fournisseurs et estimez un budget prévisionnel.</a:t>
            </a:r>
            <a:endParaRPr lang="fr-FR" sz="1050" dirty="0">
              <a:effectLst/>
              <a:latin typeface="Raleway" pitchFamily="2" charset="77"/>
              <a:ea typeface="Calibri" panose="020F0502020204030204" pitchFamily="34" charset="0"/>
              <a:cs typeface="Times New Roman" panose="02020603050405020304" pitchFamily="18" charset="0"/>
            </a:endParaRPr>
          </a:p>
        </p:txBody>
      </p:sp>
      <p:sp>
        <p:nvSpPr>
          <p:cNvPr id="39" name="Rectangle 38">
            <a:extLst>
              <a:ext uri="{FF2B5EF4-FFF2-40B4-BE49-F238E27FC236}">
                <a16:creationId xmlns:a16="http://schemas.microsoft.com/office/drawing/2014/main" id="{4819B4CF-B1E9-CF0F-48E0-008EC5779B31}"/>
              </a:ext>
            </a:extLst>
          </p:cNvPr>
          <p:cNvSpPr/>
          <p:nvPr/>
        </p:nvSpPr>
        <p:spPr>
          <a:xfrm>
            <a:off x="3420460" y="5377149"/>
            <a:ext cx="718754" cy="27602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rgbClr val="FA2849"/>
                </a:solidFill>
                <a:latin typeface="Raleway" panose="020B0503030101060003" pitchFamily="34" charset="77"/>
                <a:cs typeface="Calibri" panose="020F0502020204030204" pitchFamily="34" charset="0"/>
              </a:rPr>
              <a:t>PROFIL</a:t>
            </a:r>
            <a:endParaRPr lang="fr-FR" sz="1200" b="1" dirty="0">
              <a:solidFill>
                <a:srgbClr val="FA2849"/>
              </a:solidFill>
              <a:latin typeface="Raleway" panose="020B0503030101060003" pitchFamily="34" charset="77"/>
              <a:cs typeface="Calibri" panose="020F0502020204030204" pitchFamily="34" charset="0"/>
            </a:endParaRPr>
          </a:p>
        </p:txBody>
      </p:sp>
      <p:sp>
        <p:nvSpPr>
          <p:cNvPr id="40" name="ZoneTexte 39">
            <a:extLst>
              <a:ext uri="{FF2B5EF4-FFF2-40B4-BE49-F238E27FC236}">
                <a16:creationId xmlns:a16="http://schemas.microsoft.com/office/drawing/2014/main" id="{1591F2E1-126F-B7E2-490E-02057DB73072}"/>
              </a:ext>
            </a:extLst>
          </p:cNvPr>
          <p:cNvSpPr txBox="1"/>
          <p:nvPr/>
        </p:nvSpPr>
        <p:spPr>
          <a:xfrm>
            <a:off x="358226" y="5686852"/>
            <a:ext cx="6847681" cy="923458"/>
          </a:xfrm>
          <a:prstGeom prst="rect">
            <a:avLst/>
          </a:prstGeom>
          <a:noFill/>
        </p:spPr>
        <p:txBody>
          <a:bodyPr wrap="square" lIns="0" tIns="0" rIns="0" bIns="0">
            <a:spAutoFit/>
          </a:bodyPr>
          <a:lstStyle/>
          <a:p>
            <a:pPr algn="ctr">
              <a:lnSpc>
                <a:spcPts val="1400"/>
              </a:lnSpc>
              <a:spcAft>
                <a:spcPts val="300"/>
              </a:spcAft>
            </a:pPr>
            <a:r>
              <a:rPr lang="fr-FR" sz="1050" dirty="0">
                <a:latin typeface="Raleway" panose="020B0503030101060003" pitchFamily="34" charset="77"/>
                <a:cs typeface="Calibri" panose="020F0502020204030204" pitchFamily="34" charset="0"/>
              </a:rPr>
              <a:t>Rigoureux, bon communiquant, curieux, autonome, vous avez un grand sens de l’écoute et des responsabilités </a:t>
            </a:r>
            <a:br>
              <a:rPr lang="fr-FR" sz="1050" dirty="0">
                <a:latin typeface="Raleway" panose="020B0503030101060003" pitchFamily="34" charset="77"/>
                <a:cs typeface="Calibri" panose="020F0502020204030204" pitchFamily="34" charset="0"/>
              </a:rPr>
            </a:br>
            <a:r>
              <a:rPr lang="fr-FR" sz="1050" dirty="0">
                <a:latin typeface="Raleway" panose="020B0503030101060003" pitchFamily="34" charset="77"/>
                <a:cs typeface="Calibri" panose="020F0502020204030204" pitchFamily="34" charset="0"/>
              </a:rPr>
              <a:t>et appréciez le travail en équipe. De formation bac + 2/3 dans les métiers de l’agencement bois, vous justifiez de 2 ans d’expérience minimum dans l’agencement (fabrication, études, dessins). Débutant accepté, vous serez formé et accompagné.</a:t>
            </a:r>
          </a:p>
          <a:p>
            <a:pPr algn="ctr">
              <a:lnSpc>
                <a:spcPts val="1400"/>
              </a:lnSpc>
              <a:spcAft>
                <a:spcPts val="300"/>
              </a:spcAft>
            </a:pPr>
            <a:endParaRPr lang="fr-FR" sz="1050" dirty="0">
              <a:latin typeface="Raleway" panose="020B0503030101060003" pitchFamily="34" charset="77"/>
              <a:cs typeface="Calibri" panose="020F0502020204030204" pitchFamily="34" charset="0"/>
            </a:endParaRPr>
          </a:p>
        </p:txBody>
      </p:sp>
      <p:sp>
        <p:nvSpPr>
          <p:cNvPr id="35" name="ZoneTexte 34">
            <a:extLst>
              <a:ext uri="{FF2B5EF4-FFF2-40B4-BE49-F238E27FC236}">
                <a16:creationId xmlns:a16="http://schemas.microsoft.com/office/drawing/2014/main" id="{D77C12D7-D371-F841-41E6-F1D4F0BABF2C}"/>
              </a:ext>
            </a:extLst>
          </p:cNvPr>
          <p:cNvSpPr txBox="1"/>
          <p:nvPr/>
        </p:nvSpPr>
        <p:spPr>
          <a:xfrm>
            <a:off x="1020499" y="3666348"/>
            <a:ext cx="5835334" cy="506292"/>
          </a:xfrm>
          <a:prstGeom prst="rect">
            <a:avLst/>
          </a:prstGeom>
          <a:noFill/>
        </p:spPr>
        <p:txBody>
          <a:bodyPr wrap="square" lIns="0" tIns="0" rIns="0" bIns="0">
            <a:spAutoFit/>
          </a:bodyPr>
          <a:lstStyle/>
          <a:p>
            <a:pPr algn="ctr">
              <a:lnSpc>
                <a:spcPct val="90000"/>
              </a:lnSpc>
              <a:spcAft>
                <a:spcPts val="600"/>
              </a:spcAft>
            </a:pPr>
            <a:r>
              <a:rPr lang="fr-FR" sz="1100" dirty="0">
                <a:latin typeface="Raleway" panose="020B0503030101060003" pitchFamily="34" charset="77"/>
                <a:cs typeface="Calibri" panose="020F0502020204030204" pitchFamily="34" charset="0"/>
              </a:rPr>
              <a:t>Ateliers Muquet recherche</a:t>
            </a:r>
          </a:p>
          <a:p>
            <a:pPr algn="ctr"/>
            <a:r>
              <a:rPr lang="fr-FR" sz="1800" b="1" dirty="0">
                <a:solidFill>
                  <a:srgbClr val="FF0000"/>
                </a:solidFill>
                <a:effectLst/>
                <a:latin typeface="Raleway" pitchFamily="2" charset="77"/>
                <a:ea typeface="Calibri" panose="020F0502020204030204" pitchFamily="34" charset="0"/>
                <a:cs typeface="Calibri" panose="020F0502020204030204" pitchFamily="34" charset="0"/>
              </a:rPr>
              <a:t>Economiste de la construction en agencement (H/F)</a:t>
            </a:r>
            <a:endParaRPr lang="fr-FR" sz="1800" dirty="0">
              <a:solidFill>
                <a:srgbClr val="FF0000"/>
              </a:solidFill>
              <a:effectLst/>
              <a:latin typeface="Raleway" pitchFamily="2" charset="77"/>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2CE47E0-1DA3-3ADA-6FCF-CF91DA38DBB6}"/>
              </a:ext>
            </a:extLst>
          </p:cNvPr>
          <p:cNvSpPr/>
          <p:nvPr/>
        </p:nvSpPr>
        <p:spPr>
          <a:xfrm>
            <a:off x="179054" y="179054"/>
            <a:ext cx="7201567" cy="1033370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Rectangle 84">
            <a:extLst>
              <a:ext uri="{FF2B5EF4-FFF2-40B4-BE49-F238E27FC236}">
                <a16:creationId xmlns:a16="http://schemas.microsoft.com/office/drawing/2014/main" id="{F1459832-F38F-50CA-CCAB-0CEF724A9B92}"/>
              </a:ext>
            </a:extLst>
          </p:cNvPr>
          <p:cNvSpPr/>
          <p:nvPr/>
        </p:nvSpPr>
        <p:spPr>
          <a:xfrm>
            <a:off x="3244096" y="9489825"/>
            <a:ext cx="1071482" cy="276025"/>
          </a:xfrm>
          <a:prstGeom prst="rect">
            <a:avLst/>
          </a:prstGeom>
          <a:solidFill>
            <a:srgbClr val="FA2849"/>
          </a:solidFill>
          <a:ln w="3175">
            <a:solidFill>
              <a:srgbClr val="FA28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938"/>
            <a:r>
              <a:rPr lang="fr-FR" sz="1200" dirty="0">
                <a:solidFill>
                  <a:schemeClr val="bg1"/>
                </a:solidFill>
                <a:latin typeface="Raleway" panose="020B0503030101060003" pitchFamily="34" charset="77"/>
                <a:cs typeface="Calibri" panose="020F0502020204030204" pitchFamily="34" charset="0"/>
              </a:rPr>
              <a:t>POSTULEZ !</a:t>
            </a:r>
            <a:endParaRPr lang="fr-FR" sz="1200" b="1" dirty="0">
              <a:solidFill>
                <a:schemeClr val="bg1"/>
              </a:solidFill>
              <a:latin typeface="Raleway" panose="020B0503030101060003" pitchFamily="34" charset="77"/>
              <a:cs typeface="Calibri" panose="020F0502020204030204" pitchFamily="34" charset="0"/>
            </a:endParaRPr>
          </a:p>
        </p:txBody>
      </p:sp>
      <p:sp>
        <p:nvSpPr>
          <p:cNvPr id="86" name="ZoneTexte 85">
            <a:extLst>
              <a:ext uri="{FF2B5EF4-FFF2-40B4-BE49-F238E27FC236}">
                <a16:creationId xmlns:a16="http://schemas.microsoft.com/office/drawing/2014/main" id="{73E009E9-DB04-D96C-6630-B93BA2C6CBC2}"/>
              </a:ext>
            </a:extLst>
          </p:cNvPr>
          <p:cNvSpPr txBox="1"/>
          <p:nvPr/>
        </p:nvSpPr>
        <p:spPr>
          <a:xfrm>
            <a:off x="492424" y="9905863"/>
            <a:ext cx="6574827" cy="323165"/>
          </a:xfrm>
          <a:prstGeom prst="rect">
            <a:avLst/>
          </a:prstGeom>
          <a:noFill/>
        </p:spPr>
        <p:txBody>
          <a:bodyPr wrap="square" lIns="0" tIns="0" rIns="0" bIns="0">
            <a:spAutoFit/>
          </a:bodyPr>
          <a:lstStyle/>
          <a:p>
            <a:pPr algn="ctr"/>
            <a:r>
              <a:rPr lang="fr-FR" sz="1050" dirty="0">
                <a:latin typeface="Raleway" panose="020B0503030101060003" pitchFamily="34" charset="77"/>
                <a:cs typeface="Calibri" panose="020F0502020204030204" pitchFamily="34" charset="0"/>
              </a:rPr>
              <a:t>Veuillez envoyer votre CV et votre lettre de motivation à l’adresse </a:t>
            </a:r>
            <a:r>
              <a:rPr lang="fr-FR" sz="1050" b="1" dirty="0">
                <a:latin typeface="Raleway" panose="020B0503030101060003" pitchFamily="34" charset="77"/>
                <a:cs typeface="Calibri" panose="020F0502020204030204" pitchFamily="34" charset="0"/>
              </a:rPr>
              <a:t>anissa.ourif@lindera.fr</a:t>
            </a:r>
          </a:p>
          <a:p>
            <a:pPr algn="ctr"/>
            <a:r>
              <a:rPr lang="fr-FR" sz="1050" dirty="0">
                <a:latin typeface="Raleway" panose="020B0503030101060003" pitchFamily="34" charset="77"/>
                <a:cs typeface="Calibri" panose="020F0502020204030204" pitchFamily="34" charset="0"/>
              </a:rPr>
              <a:t>Besoin d’une précision, posez votre question !</a:t>
            </a:r>
          </a:p>
        </p:txBody>
      </p:sp>
      <p:grpSp>
        <p:nvGrpSpPr>
          <p:cNvPr id="13" name="Groupe 12">
            <a:extLst>
              <a:ext uri="{FF2B5EF4-FFF2-40B4-BE49-F238E27FC236}">
                <a16:creationId xmlns:a16="http://schemas.microsoft.com/office/drawing/2014/main" id="{EDFAEAB7-8B44-76C7-7D0D-E387660085EA}"/>
              </a:ext>
            </a:extLst>
          </p:cNvPr>
          <p:cNvGrpSpPr/>
          <p:nvPr/>
        </p:nvGrpSpPr>
        <p:grpSpPr>
          <a:xfrm>
            <a:off x="492424" y="7917869"/>
            <a:ext cx="6574827" cy="1340799"/>
            <a:chOff x="486461" y="7831437"/>
            <a:chExt cx="6574827" cy="1340799"/>
          </a:xfrm>
        </p:grpSpPr>
        <p:grpSp>
          <p:nvGrpSpPr>
            <p:cNvPr id="117" name="Groupe 116">
              <a:extLst>
                <a:ext uri="{FF2B5EF4-FFF2-40B4-BE49-F238E27FC236}">
                  <a16:creationId xmlns:a16="http://schemas.microsoft.com/office/drawing/2014/main" id="{5625DC7C-3358-80A8-3B6D-C680BBDD812C}"/>
                </a:ext>
              </a:extLst>
            </p:cNvPr>
            <p:cNvGrpSpPr/>
            <p:nvPr/>
          </p:nvGrpSpPr>
          <p:grpSpPr>
            <a:xfrm>
              <a:off x="486461" y="7831437"/>
              <a:ext cx="1032443" cy="1340799"/>
              <a:chOff x="335531" y="7814828"/>
              <a:chExt cx="1032443" cy="1340799"/>
            </a:xfrm>
          </p:grpSpPr>
          <p:sp>
            <p:nvSpPr>
              <p:cNvPr id="77" name="Rectangle 76">
                <a:extLst>
                  <a:ext uri="{FF2B5EF4-FFF2-40B4-BE49-F238E27FC236}">
                    <a16:creationId xmlns:a16="http://schemas.microsoft.com/office/drawing/2014/main" id="{DE1078B1-3427-2562-C6AF-AEEEF1B140E6}"/>
                  </a:ext>
                </a:extLst>
              </p:cNvPr>
              <p:cNvSpPr/>
              <p:nvPr/>
            </p:nvSpPr>
            <p:spPr>
              <a:xfrm>
                <a:off x="335531" y="7814828"/>
                <a:ext cx="1032443" cy="134079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ZoneTexte 87">
                <a:extLst>
                  <a:ext uri="{FF2B5EF4-FFF2-40B4-BE49-F238E27FC236}">
                    <a16:creationId xmlns:a16="http://schemas.microsoft.com/office/drawing/2014/main" id="{4F3F1CDF-C1FC-F1DF-1E8B-2591DD92F6A1}"/>
                  </a:ext>
                </a:extLst>
              </p:cNvPr>
              <p:cNvSpPr txBox="1"/>
              <p:nvPr/>
            </p:nvSpPr>
            <p:spPr>
              <a:xfrm>
                <a:off x="416936" y="7897196"/>
                <a:ext cx="539797" cy="138499"/>
              </a:xfrm>
              <a:prstGeom prst="rect">
                <a:avLst/>
              </a:prstGeom>
              <a:noFill/>
            </p:spPr>
            <p:txBody>
              <a:bodyPr wrap="square" lIns="0" tIns="0" rIns="0" bIns="0">
                <a:spAutoFit/>
              </a:bodyPr>
              <a:lstStyle/>
              <a:p>
                <a:pPr>
                  <a:lnSpc>
                    <a:spcPct val="90000"/>
                  </a:lnSpc>
                  <a:spcBef>
                    <a:spcPts val="300"/>
                  </a:spcBef>
                </a:pPr>
                <a:r>
                  <a:rPr lang="fr-FR" sz="1000" b="1" dirty="0">
                    <a:latin typeface="Raleway" panose="020B0503030101060003" pitchFamily="34" charset="77"/>
                    <a:cs typeface="Calibri" panose="020F0502020204030204" pitchFamily="34" charset="0"/>
                  </a:rPr>
                  <a:t>SANTÉ</a:t>
                </a:r>
              </a:p>
            </p:txBody>
          </p:sp>
          <p:sp>
            <p:nvSpPr>
              <p:cNvPr id="89" name="ZoneTexte 88">
                <a:extLst>
                  <a:ext uri="{FF2B5EF4-FFF2-40B4-BE49-F238E27FC236}">
                    <a16:creationId xmlns:a16="http://schemas.microsoft.com/office/drawing/2014/main" id="{09C30390-24AF-33C7-2339-9E62BC6C07ED}"/>
                  </a:ext>
                </a:extLst>
              </p:cNvPr>
              <p:cNvSpPr txBox="1"/>
              <p:nvPr/>
            </p:nvSpPr>
            <p:spPr>
              <a:xfrm>
                <a:off x="416936" y="8091241"/>
                <a:ext cx="925831" cy="815608"/>
              </a:xfrm>
              <a:prstGeom prst="rect">
                <a:avLst/>
              </a:prstGeom>
              <a:noFill/>
            </p:spPr>
            <p:txBody>
              <a:bodyPr wrap="square" lIns="0" tIns="0" rIns="0" bIns="0">
                <a:spAutoFit/>
              </a:bodyPr>
              <a:lstStyle/>
              <a:p>
                <a:pPr>
                  <a:spcAft>
                    <a:spcPts val="600"/>
                  </a:spcAft>
                </a:pPr>
                <a:r>
                  <a:rPr lang="fr-FR" sz="800" dirty="0">
                    <a:latin typeface="Raleway Medium" panose="020B0503030101060003" pitchFamily="34" charset="77"/>
                    <a:cs typeface="Calibri" panose="020F0502020204030204" pitchFamily="34" charset="0"/>
                  </a:rPr>
                  <a:t>Prévoyance </a:t>
                </a:r>
                <a:br>
                  <a:rPr lang="fr-FR" sz="800" dirty="0">
                    <a:latin typeface="Raleway" panose="020B0503030101060003" pitchFamily="34" charset="77"/>
                    <a:cs typeface="Calibri" panose="020F0502020204030204" pitchFamily="34" charset="0"/>
                  </a:rPr>
                </a:br>
                <a:r>
                  <a:rPr lang="fr-FR" sz="750" dirty="0">
                    <a:latin typeface="Raleway" panose="020B0503030101060003" pitchFamily="34" charset="77"/>
                    <a:cs typeface="Calibri" panose="020F0502020204030204" pitchFamily="34" charset="0"/>
                  </a:rPr>
                  <a:t>(en cas d’incapacité ou d’invalidité avec garantie décès)</a:t>
                </a:r>
              </a:p>
              <a:p>
                <a:pPr>
                  <a:spcAft>
                    <a:spcPts val="600"/>
                  </a:spcAft>
                </a:pPr>
                <a:r>
                  <a:rPr lang="fr-FR" sz="800" dirty="0">
                    <a:latin typeface="Raleway Medium" panose="020B0503030101060003" pitchFamily="34" charset="77"/>
                    <a:cs typeface="Calibri" panose="020F0502020204030204" pitchFamily="34" charset="0"/>
                  </a:rPr>
                  <a:t>Complémentaire santé </a:t>
                </a:r>
              </a:p>
            </p:txBody>
          </p:sp>
          <p:cxnSp>
            <p:nvCxnSpPr>
              <p:cNvPr id="94" name="Connecteur droit 93">
                <a:extLst>
                  <a:ext uri="{FF2B5EF4-FFF2-40B4-BE49-F238E27FC236}">
                    <a16:creationId xmlns:a16="http://schemas.microsoft.com/office/drawing/2014/main" id="{6E0910EE-616B-6743-192B-BB30686DBD70}"/>
                  </a:ext>
                </a:extLst>
              </p:cNvPr>
              <p:cNvCxnSpPr>
                <a:cxnSpLocks/>
              </p:cNvCxnSpPr>
              <p:nvPr/>
            </p:nvCxnSpPr>
            <p:spPr>
              <a:xfrm flipH="1">
                <a:off x="416936" y="8598744"/>
                <a:ext cx="14366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3" name="Groupe 122">
              <a:extLst>
                <a:ext uri="{FF2B5EF4-FFF2-40B4-BE49-F238E27FC236}">
                  <a16:creationId xmlns:a16="http://schemas.microsoft.com/office/drawing/2014/main" id="{CD72AC5E-3994-FA5E-3640-85B96DDFB7F0}"/>
                </a:ext>
              </a:extLst>
            </p:cNvPr>
            <p:cNvGrpSpPr/>
            <p:nvPr/>
          </p:nvGrpSpPr>
          <p:grpSpPr>
            <a:xfrm>
              <a:off x="1605733" y="7831437"/>
              <a:ext cx="1003665" cy="1340799"/>
              <a:chOff x="1499246" y="7814828"/>
              <a:chExt cx="1003665" cy="1340799"/>
            </a:xfrm>
          </p:grpSpPr>
          <p:sp>
            <p:nvSpPr>
              <p:cNvPr id="78" name="Rectangle 77">
                <a:extLst>
                  <a:ext uri="{FF2B5EF4-FFF2-40B4-BE49-F238E27FC236}">
                    <a16:creationId xmlns:a16="http://schemas.microsoft.com/office/drawing/2014/main" id="{E56D802F-B700-E2AE-BC0D-AA147D7F48C4}"/>
                  </a:ext>
                </a:extLst>
              </p:cNvPr>
              <p:cNvSpPr/>
              <p:nvPr/>
            </p:nvSpPr>
            <p:spPr>
              <a:xfrm>
                <a:off x="1499246" y="7814828"/>
                <a:ext cx="1003665" cy="134079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8" name="Groupe 117">
                <a:extLst>
                  <a:ext uri="{FF2B5EF4-FFF2-40B4-BE49-F238E27FC236}">
                    <a16:creationId xmlns:a16="http://schemas.microsoft.com/office/drawing/2014/main" id="{5D67ADB7-DDE9-28E3-80BF-20AD8661967C}"/>
                  </a:ext>
                </a:extLst>
              </p:cNvPr>
              <p:cNvGrpSpPr/>
              <p:nvPr/>
            </p:nvGrpSpPr>
            <p:grpSpPr>
              <a:xfrm>
                <a:off x="1580652" y="7897196"/>
                <a:ext cx="870929" cy="1132764"/>
                <a:chOff x="1580652" y="7897196"/>
                <a:chExt cx="870929" cy="1132764"/>
              </a:xfrm>
            </p:grpSpPr>
            <p:sp>
              <p:nvSpPr>
                <p:cNvPr id="90" name="ZoneTexte 89">
                  <a:extLst>
                    <a:ext uri="{FF2B5EF4-FFF2-40B4-BE49-F238E27FC236}">
                      <a16:creationId xmlns:a16="http://schemas.microsoft.com/office/drawing/2014/main" id="{CCC3D8AD-366C-BF70-FB44-FE9AF34CDD39}"/>
                    </a:ext>
                  </a:extLst>
                </p:cNvPr>
                <p:cNvSpPr txBox="1"/>
                <p:nvPr/>
              </p:nvSpPr>
              <p:spPr>
                <a:xfrm>
                  <a:off x="1580652" y="7897196"/>
                  <a:ext cx="709581" cy="138499"/>
                </a:xfrm>
                <a:prstGeom prst="rect">
                  <a:avLst/>
                </a:prstGeom>
                <a:noFill/>
              </p:spPr>
              <p:txBody>
                <a:bodyPr wrap="square" lIns="0" tIns="0" rIns="0" bIns="0">
                  <a:spAutoFit/>
                </a:bodyPr>
                <a:lstStyle/>
                <a:p>
                  <a:pPr>
                    <a:lnSpc>
                      <a:spcPct val="90000"/>
                    </a:lnSpc>
                    <a:spcBef>
                      <a:spcPts val="300"/>
                    </a:spcBef>
                  </a:pPr>
                  <a:r>
                    <a:rPr lang="fr-FR" sz="1000" b="1" dirty="0">
                      <a:latin typeface="Raleway" panose="020B0503030101060003" pitchFamily="34" charset="77"/>
                      <a:cs typeface="Calibri" panose="020F0502020204030204" pitchFamily="34" charset="0"/>
                    </a:rPr>
                    <a:t>MOBILITÉ</a:t>
                  </a:r>
                </a:p>
              </p:txBody>
            </p:sp>
            <p:sp>
              <p:nvSpPr>
                <p:cNvPr id="91" name="ZoneTexte 90">
                  <a:extLst>
                    <a:ext uri="{FF2B5EF4-FFF2-40B4-BE49-F238E27FC236}">
                      <a16:creationId xmlns:a16="http://schemas.microsoft.com/office/drawing/2014/main" id="{67625788-F817-1BFF-9C16-1E41B7295508}"/>
                    </a:ext>
                  </a:extLst>
                </p:cNvPr>
                <p:cNvSpPr txBox="1"/>
                <p:nvPr/>
              </p:nvSpPr>
              <p:spPr>
                <a:xfrm>
                  <a:off x="1580652" y="8091241"/>
                  <a:ext cx="870929" cy="938719"/>
                </a:xfrm>
                <a:prstGeom prst="rect">
                  <a:avLst/>
                </a:prstGeom>
                <a:noFill/>
              </p:spPr>
              <p:txBody>
                <a:bodyPr wrap="square" lIns="0" tIns="0" rIns="0" bIns="0">
                  <a:spAutoFit/>
                </a:bodyPr>
                <a:lstStyle/>
                <a:p>
                  <a:pPr>
                    <a:spcAft>
                      <a:spcPts val="600"/>
                    </a:spcAft>
                  </a:pPr>
                  <a:r>
                    <a:rPr lang="fr-FR" sz="800" dirty="0">
                      <a:latin typeface="Raleway Medium" panose="020B0503030101060003" pitchFamily="34" charset="77"/>
                      <a:cs typeface="Calibri" panose="020F0502020204030204" pitchFamily="34" charset="0"/>
                    </a:rPr>
                    <a:t>Remboursement de la carte de transport à 50% </a:t>
                  </a:r>
                </a:p>
                <a:p>
                  <a:pPr>
                    <a:spcAft>
                      <a:spcPts val="600"/>
                    </a:spcAft>
                  </a:pPr>
                  <a:r>
                    <a:rPr lang="fr-FR" sz="800" dirty="0">
                      <a:latin typeface="Raleway Medium" panose="020B0503030101060003" pitchFamily="34" charset="77"/>
                      <a:cs typeface="Calibri" panose="020F0502020204030204" pitchFamily="34" charset="0"/>
                    </a:rPr>
                    <a:t>Prise en charge des grands déplacements professionnels </a:t>
                  </a:r>
                </a:p>
              </p:txBody>
            </p:sp>
            <p:cxnSp>
              <p:nvCxnSpPr>
                <p:cNvPr id="99" name="Connecteur droit 98">
                  <a:extLst>
                    <a:ext uri="{FF2B5EF4-FFF2-40B4-BE49-F238E27FC236}">
                      <a16:creationId xmlns:a16="http://schemas.microsoft.com/office/drawing/2014/main" id="{8C19044B-58AF-6BE5-1166-E20B7B0AF9A3}"/>
                    </a:ext>
                  </a:extLst>
                </p:cNvPr>
                <p:cNvCxnSpPr>
                  <a:cxnSpLocks/>
                </p:cNvCxnSpPr>
                <p:nvPr/>
              </p:nvCxnSpPr>
              <p:spPr>
                <a:xfrm flipH="1">
                  <a:off x="1584885" y="8494812"/>
                  <a:ext cx="14366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9" name="Groupe 118">
              <a:extLst>
                <a:ext uri="{FF2B5EF4-FFF2-40B4-BE49-F238E27FC236}">
                  <a16:creationId xmlns:a16="http://schemas.microsoft.com/office/drawing/2014/main" id="{9ACD771E-B359-B016-52F6-79264FB42E92}"/>
                </a:ext>
              </a:extLst>
            </p:cNvPr>
            <p:cNvGrpSpPr/>
            <p:nvPr/>
          </p:nvGrpSpPr>
          <p:grpSpPr>
            <a:xfrm>
              <a:off x="2696227" y="7831437"/>
              <a:ext cx="1007237" cy="1340799"/>
              <a:chOff x="2662962" y="7814828"/>
              <a:chExt cx="1007237" cy="1340799"/>
            </a:xfrm>
          </p:grpSpPr>
          <p:sp>
            <p:nvSpPr>
              <p:cNvPr id="79" name="Rectangle 78">
                <a:extLst>
                  <a:ext uri="{FF2B5EF4-FFF2-40B4-BE49-F238E27FC236}">
                    <a16:creationId xmlns:a16="http://schemas.microsoft.com/office/drawing/2014/main" id="{1E1E8E71-BD65-3C23-B680-23AAF45D32A7}"/>
                  </a:ext>
                </a:extLst>
              </p:cNvPr>
              <p:cNvSpPr/>
              <p:nvPr/>
            </p:nvSpPr>
            <p:spPr>
              <a:xfrm>
                <a:off x="2662962" y="7814828"/>
                <a:ext cx="1003665" cy="134079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ZoneTexte 91">
                <a:extLst>
                  <a:ext uri="{FF2B5EF4-FFF2-40B4-BE49-F238E27FC236}">
                    <a16:creationId xmlns:a16="http://schemas.microsoft.com/office/drawing/2014/main" id="{E87E8B77-2A0D-AB66-E086-EBB2D6E3193F}"/>
                  </a:ext>
                </a:extLst>
              </p:cNvPr>
              <p:cNvSpPr txBox="1"/>
              <p:nvPr/>
            </p:nvSpPr>
            <p:spPr>
              <a:xfrm>
                <a:off x="2744368" y="7897196"/>
                <a:ext cx="828565" cy="415498"/>
              </a:xfrm>
              <a:prstGeom prst="rect">
                <a:avLst/>
              </a:prstGeom>
              <a:noFill/>
            </p:spPr>
            <p:txBody>
              <a:bodyPr wrap="square" lIns="0" tIns="0" rIns="0" bIns="0">
                <a:spAutoFit/>
              </a:bodyPr>
              <a:lstStyle/>
              <a:p>
                <a:pPr>
                  <a:lnSpc>
                    <a:spcPct val="90000"/>
                  </a:lnSpc>
                  <a:spcBef>
                    <a:spcPts val="300"/>
                  </a:spcBef>
                </a:pPr>
                <a:r>
                  <a:rPr lang="fr-FR" sz="1000" b="1" dirty="0">
                    <a:latin typeface="Raleway" panose="020B0503030101060003" pitchFamily="34" charset="77"/>
                    <a:cs typeface="Calibri" panose="020F0502020204030204" pitchFamily="34" charset="0"/>
                  </a:rPr>
                  <a:t>QUALITÉ </a:t>
                </a:r>
                <a:br>
                  <a:rPr lang="fr-FR" sz="1000" b="1" dirty="0">
                    <a:latin typeface="Raleway" panose="020B0503030101060003" pitchFamily="34" charset="77"/>
                    <a:cs typeface="Calibri" panose="020F0502020204030204" pitchFamily="34" charset="0"/>
                  </a:rPr>
                </a:br>
                <a:r>
                  <a:rPr lang="fr-FR" sz="1000" b="1" dirty="0">
                    <a:latin typeface="Raleway" panose="020B0503030101060003" pitchFamily="34" charset="77"/>
                    <a:cs typeface="Calibri" panose="020F0502020204030204" pitchFamily="34" charset="0"/>
                  </a:rPr>
                  <a:t>DE VIE </a:t>
                </a:r>
                <a:br>
                  <a:rPr lang="fr-FR" sz="1000" b="1" dirty="0">
                    <a:latin typeface="Raleway" panose="020B0503030101060003" pitchFamily="34" charset="77"/>
                    <a:cs typeface="Calibri" panose="020F0502020204030204" pitchFamily="34" charset="0"/>
                  </a:rPr>
                </a:br>
                <a:r>
                  <a:rPr lang="fr-FR" sz="1000" b="1" dirty="0">
                    <a:latin typeface="Raleway" panose="020B0503030101060003" pitchFamily="34" charset="77"/>
                    <a:cs typeface="Calibri" panose="020F0502020204030204" pitchFamily="34" charset="0"/>
                  </a:rPr>
                  <a:t>AU TRAVAIL</a:t>
                </a:r>
              </a:p>
            </p:txBody>
          </p:sp>
          <p:sp>
            <p:nvSpPr>
              <p:cNvPr id="93" name="ZoneTexte 92">
                <a:extLst>
                  <a:ext uri="{FF2B5EF4-FFF2-40B4-BE49-F238E27FC236}">
                    <a16:creationId xmlns:a16="http://schemas.microsoft.com/office/drawing/2014/main" id="{F3E8A411-8ABE-6CA3-1567-CEE9FAF335B9}"/>
                  </a:ext>
                </a:extLst>
              </p:cNvPr>
              <p:cNvSpPr txBox="1"/>
              <p:nvPr/>
            </p:nvSpPr>
            <p:spPr>
              <a:xfrm>
                <a:off x="2744368" y="8369691"/>
                <a:ext cx="925831" cy="446276"/>
              </a:xfrm>
              <a:prstGeom prst="rect">
                <a:avLst/>
              </a:prstGeom>
              <a:noFill/>
            </p:spPr>
            <p:txBody>
              <a:bodyPr wrap="square" lIns="0" tIns="0" rIns="0" bIns="0">
                <a:spAutoFit/>
              </a:bodyPr>
              <a:lstStyle/>
              <a:p>
                <a:pPr>
                  <a:spcAft>
                    <a:spcPts val="600"/>
                  </a:spcAft>
                </a:pPr>
                <a:r>
                  <a:rPr lang="fr-FR" sz="800" dirty="0">
                    <a:latin typeface="Raleway Medium" panose="020B0503030101060003" pitchFamily="34" charset="77"/>
                    <a:cs typeface="Calibri" panose="020F0502020204030204" pitchFamily="34" charset="0"/>
                  </a:rPr>
                  <a:t>Comité social </a:t>
                </a:r>
                <a:br>
                  <a:rPr lang="fr-FR" sz="800" dirty="0">
                    <a:latin typeface="Raleway Medium" panose="020B0503030101060003" pitchFamily="34" charset="77"/>
                    <a:cs typeface="Calibri" panose="020F0502020204030204" pitchFamily="34" charset="0"/>
                  </a:rPr>
                </a:br>
                <a:r>
                  <a:rPr lang="fr-FR" sz="800" dirty="0">
                    <a:latin typeface="Raleway Medium" panose="020B0503030101060003" pitchFamily="34" charset="77"/>
                    <a:cs typeface="Calibri" panose="020F0502020204030204" pitchFamily="34" charset="0"/>
                  </a:rPr>
                  <a:t>et économique </a:t>
                </a:r>
              </a:p>
              <a:p>
                <a:pPr>
                  <a:spcAft>
                    <a:spcPts val="600"/>
                  </a:spcAft>
                </a:pPr>
                <a:r>
                  <a:rPr lang="fr-FR" sz="800" dirty="0">
                    <a:latin typeface="Raleway Medium" panose="020B0503030101060003" pitchFamily="34" charset="77"/>
                    <a:cs typeface="Calibri" panose="020F0502020204030204" pitchFamily="34" charset="0"/>
                  </a:rPr>
                  <a:t>Places en crèche </a:t>
                </a:r>
              </a:p>
            </p:txBody>
          </p:sp>
          <p:cxnSp>
            <p:nvCxnSpPr>
              <p:cNvPr id="101" name="Connecteur droit 100">
                <a:extLst>
                  <a:ext uri="{FF2B5EF4-FFF2-40B4-BE49-F238E27FC236}">
                    <a16:creationId xmlns:a16="http://schemas.microsoft.com/office/drawing/2014/main" id="{E11A9351-1313-D0C5-E18B-BCF72AF859D7}"/>
                  </a:ext>
                </a:extLst>
              </p:cNvPr>
              <p:cNvCxnSpPr>
                <a:cxnSpLocks/>
              </p:cNvCxnSpPr>
              <p:nvPr/>
            </p:nvCxnSpPr>
            <p:spPr>
              <a:xfrm flipH="1">
                <a:off x="2744368" y="8647212"/>
                <a:ext cx="14366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2" name="Groupe 121">
              <a:extLst>
                <a:ext uri="{FF2B5EF4-FFF2-40B4-BE49-F238E27FC236}">
                  <a16:creationId xmlns:a16="http://schemas.microsoft.com/office/drawing/2014/main" id="{D2A1A6DC-4F3E-87D5-13B4-6612C03E8D73}"/>
                </a:ext>
              </a:extLst>
            </p:cNvPr>
            <p:cNvGrpSpPr/>
            <p:nvPr/>
          </p:nvGrpSpPr>
          <p:grpSpPr>
            <a:xfrm>
              <a:off x="3790293" y="7831437"/>
              <a:ext cx="1204898" cy="1340799"/>
              <a:chOff x="3826678" y="7814828"/>
              <a:chExt cx="1204898" cy="1340799"/>
            </a:xfrm>
          </p:grpSpPr>
          <p:sp>
            <p:nvSpPr>
              <p:cNvPr id="80" name="Rectangle 79">
                <a:extLst>
                  <a:ext uri="{FF2B5EF4-FFF2-40B4-BE49-F238E27FC236}">
                    <a16:creationId xmlns:a16="http://schemas.microsoft.com/office/drawing/2014/main" id="{2F55BED8-94AE-74B2-9955-0CC1071D7689}"/>
                  </a:ext>
                </a:extLst>
              </p:cNvPr>
              <p:cNvSpPr/>
              <p:nvPr/>
            </p:nvSpPr>
            <p:spPr>
              <a:xfrm>
                <a:off x="3826678" y="7814828"/>
                <a:ext cx="1204898" cy="134079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0" name="Groupe 119">
                <a:extLst>
                  <a:ext uri="{FF2B5EF4-FFF2-40B4-BE49-F238E27FC236}">
                    <a16:creationId xmlns:a16="http://schemas.microsoft.com/office/drawing/2014/main" id="{BAF6BA2F-FD95-CECD-B53B-01A627911C25}"/>
                  </a:ext>
                </a:extLst>
              </p:cNvPr>
              <p:cNvGrpSpPr/>
              <p:nvPr/>
            </p:nvGrpSpPr>
            <p:grpSpPr>
              <a:xfrm>
                <a:off x="3917137" y="7897196"/>
                <a:ext cx="1064787" cy="1163541"/>
                <a:chOff x="3917137" y="7897196"/>
                <a:chExt cx="1064787" cy="1163541"/>
              </a:xfrm>
            </p:grpSpPr>
            <p:sp>
              <p:nvSpPr>
                <p:cNvPr id="104" name="ZoneTexte 103">
                  <a:extLst>
                    <a:ext uri="{FF2B5EF4-FFF2-40B4-BE49-F238E27FC236}">
                      <a16:creationId xmlns:a16="http://schemas.microsoft.com/office/drawing/2014/main" id="{7A9455C9-9963-40D3-EDF9-E929171C804A}"/>
                    </a:ext>
                  </a:extLst>
                </p:cNvPr>
                <p:cNvSpPr txBox="1"/>
                <p:nvPr/>
              </p:nvSpPr>
              <p:spPr>
                <a:xfrm>
                  <a:off x="3917137" y="7897196"/>
                  <a:ext cx="1064787" cy="138499"/>
                </a:xfrm>
                <a:prstGeom prst="rect">
                  <a:avLst/>
                </a:prstGeom>
                <a:noFill/>
              </p:spPr>
              <p:txBody>
                <a:bodyPr wrap="square" lIns="0" tIns="0" rIns="0" bIns="0">
                  <a:spAutoFit/>
                </a:bodyPr>
                <a:lstStyle/>
                <a:p>
                  <a:pPr>
                    <a:lnSpc>
                      <a:spcPct val="90000"/>
                    </a:lnSpc>
                    <a:spcBef>
                      <a:spcPts val="300"/>
                    </a:spcBef>
                  </a:pPr>
                  <a:r>
                    <a:rPr lang="fr-FR" sz="1000" b="1" dirty="0">
                      <a:latin typeface="Raleway" panose="020B0503030101060003" pitchFamily="34" charset="77"/>
                      <a:cs typeface="Calibri" panose="020F0502020204030204" pitchFamily="34" charset="0"/>
                    </a:rPr>
                    <a:t>RÉMUNÉRATION</a:t>
                  </a:r>
                </a:p>
              </p:txBody>
            </p:sp>
            <p:sp>
              <p:nvSpPr>
                <p:cNvPr id="105" name="ZoneTexte 104">
                  <a:extLst>
                    <a:ext uri="{FF2B5EF4-FFF2-40B4-BE49-F238E27FC236}">
                      <a16:creationId xmlns:a16="http://schemas.microsoft.com/office/drawing/2014/main" id="{E368037F-3599-F283-26FB-8FAAAB2D4273}"/>
                    </a:ext>
                  </a:extLst>
                </p:cNvPr>
                <p:cNvSpPr txBox="1"/>
                <p:nvPr/>
              </p:nvSpPr>
              <p:spPr>
                <a:xfrm>
                  <a:off x="3917137" y="8091241"/>
                  <a:ext cx="988033" cy="969496"/>
                </a:xfrm>
                <a:prstGeom prst="rect">
                  <a:avLst/>
                </a:prstGeom>
                <a:noFill/>
              </p:spPr>
              <p:txBody>
                <a:bodyPr wrap="square" lIns="0" tIns="0" rIns="0" bIns="0">
                  <a:spAutoFit/>
                </a:bodyPr>
                <a:lstStyle/>
                <a:p>
                  <a:pPr>
                    <a:spcAft>
                      <a:spcPts val="600"/>
                    </a:spcAft>
                  </a:pPr>
                  <a:r>
                    <a:rPr lang="fr-FR" sz="800" dirty="0">
                      <a:latin typeface="Raleway Medium" panose="020B0503030101060003" pitchFamily="34" charset="77"/>
                      <a:cs typeface="Calibri" panose="020F0502020204030204" pitchFamily="34" charset="0"/>
                    </a:rPr>
                    <a:t>Épargne salariale PEE </a:t>
                  </a:r>
                </a:p>
                <a:p>
                  <a:pPr>
                    <a:spcAft>
                      <a:spcPts val="600"/>
                    </a:spcAft>
                  </a:pPr>
                  <a:r>
                    <a:rPr lang="fr-FR" sz="800" dirty="0">
                      <a:latin typeface="Raleway Medium" panose="020B0503030101060003" pitchFamily="34" charset="77"/>
                      <a:cs typeface="Calibri" panose="020F0502020204030204" pitchFamily="34" charset="0"/>
                    </a:rPr>
                    <a:t>Revue de salaire annuelle</a:t>
                  </a:r>
                </a:p>
                <a:p>
                  <a:pPr>
                    <a:spcAft>
                      <a:spcPts val="600"/>
                    </a:spcAft>
                  </a:pPr>
                  <a:r>
                    <a:rPr lang="fr-FR" sz="800" dirty="0">
                      <a:latin typeface="Raleway Medium" panose="020B0503030101060003" pitchFamily="34" charset="77"/>
                      <a:cs typeface="Calibri" panose="020F0502020204030204" pitchFamily="34" charset="0"/>
                    </a:rPr>
                    <a:t>Primes </a:t>
                  </a:r>
                </a:p>
                <a:p>
                  <a:pPr>
                    <a:spcAft>
                      <a:spcPts val="600"/>
                    </a:spcAft>
                  </a:pPr>
                  <a:r>
                    <a:rPr lang="fr-FR" sz="800" dirty="0">
                      <a:latin typeface="Raleway Medium" panose="020B0503030101060003" pitchFamily="34" charset="77"/>
                      <a:cs typeface="Calibri" panose="020F0502020204030204" pitchFamily="34" charset="0"/>
                    </a:rPr>
                    <a:t>Intéressement </a:t>
                  </a:r>
                </a:p>
              </p:txBody>
            </p:sp>
            <p:cxnSp>
              <p:nvCxnSpPr>
                <p:cNvPr id="106" name="Connecteur droit 105">
                  <a:extLst>
                    <a:ext uri="{FF2B5EF4-FFF2-40B4-BE49-F238E27FC236}">
                      <a16:creationId xmlns:a16="http://schemas.microsoft.com/office/drawing/2014/main" id="{FE0DCAA9-6710-29B9-CE2B-ABA823346149}"/>
                    </a:ext>
                  </a:extLst>
                </p:cNvPr>
                <p:cNvCxnSpPr>
                  <a:cxnSpLocks/>
                </p:cNvCxnSpPr>
                <p:nvPr/>
              </p:nvCxnSpPr>
              <p:spPr>
                <a:xfrm flipH="1">
                  <a:off x="3917137" y="8369691"/>
                  <a:ext cx="14366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a:extLst>
                    <a:ext uri="{FF2B5EF4-FFF2-40B4-BE49-F238E27FC236}">
                      <a16:creationId xmlns:a16="http://schemas.microsoft.com/office/drawing/2014/main" id="{DB62A61F-A6C7-1934-1D38-AFD4ED9087B0}"/>
                    </a:ext>
                  </a:extLst>
                </p:cNvPr>
                <p:cNvCxnSpPr>
                  <a:cxnSpLocks/>
                </p:cNvCxnSpPr>
                <p:nvPr/>
              </p:nvCxnSpPr>
              <p:spPr>
                <a:xfrm flipH="1">
                  <a:off x="3917137" y="8682958"/>
                  <a:ext cx="14366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a:extLst>
                    <a:ext uri="{FF2B5EF4-FFF2-40B4-BE49-F238E27FC236}">
                      <a16:creationId xmlns:a16="http://schemas.microsoft.com/office/drawing/2014/main" id="{760B7CA8-5A6E-C463-084B-5E3FBA140DCC}"/>
                    </a:ext>
                  </a:extLst>
                </p:cNvPr>
                <p:cNvCxnSpPr>
                  <a:cxnSpLocks/>
                </p:cNvCxnSpPr>
                <p:nvPr/>
              </p:nvCxnSpPr>
              <p:spPr>
                <a:xfrm flipH="1">
                  <a:off x="3917137" y="8890391"/>
                  <a:ext cx="14366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5" name="Groupe 124">
              <a:extLst>
                <a:ext uri="{FF2B5EF4-FFF2-40B4-BE49-F238E27FC236}">
                  <a16:creationId xmlns:a16="http://schemas.microsoft.com/office/drawing/2014/main" id="{56CDDCF5-4A85-B981-E743-871BE923928D}"/>
                </a:ext>
              </a:extLst>
            </p:cNvPr>
            <p:cNvGrpSpPr/>
            <p:nvPr/>
          </p:nvGrpSpPr>
          <p:grpSpPr>
            <a:xfrm>
              <a:off x="5082020" y="7831437"/>
              <a:ext cx="904343" cy="1340799"/>
              <a:chOff x="5122035" y="7814828"/>
              <a:chExt cx="904343" cy="1340799"/>
            </a:xfrm>
          </p:grpSpPr>
          <p:sp>
            <p:nvSpPr>
              <p:cNvPr id="81" name="Rectangle 80">
                <a:extLst>
                  <a:ext uri="{FF2B5EF4-FFF2-40B4-BE49-F238E27FC236}">
                    <a16:creationId xmlns:a16="http://schemas.microsoft.com/office/drawing/2014/main" id="{AE9E7C31-8266-E495-D899-40ED924118FC}"/>
                  </a:ext>
                </a:extLst>
              </p:cNvPr>
              <p:cNvSpPr/>
              <p:nvPr/>
            </p:nvSpPr>
            <p:spPr>
              <a:xfrm>
                <a:off x="5122035" y="7814828"/>
                <a:ext cx="904343" cy="134079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ZoneTexte 108">
                <a:extLst>
                  <a:ext uri="{FF2B5EF4-FFF2-40B4-BE49-F238E27FC236}">
                    <a16:creationId xmlns:a16="http://schemas.microsoft.com/office/drawing/2014/main" id="{02DAD2FC-F4CE-CD90-E06C-C8D6C3778A2F}"/>
                  </a:ext>
                </a:extLst>
              </p:cNvPr>
              <p:cNvSpPr txBox="1"/>
              <p:nvPr/>
            </p:nvSpPr>
            <p:spPr>
              <a:xfrm>
                <a:off x="5210324" y="7897196"/>
                <a:ext cx="768699" cy="138499"/>
              </a:xfrm>
              <a:prstGeom prst="rect">
                <a:avLst/>
              </a:prstGeom>
              <a:noFill/>
            </p:spPr>
            <p:txBody>
              <a:bodyPr wrap="square" lIns="0" tIns="0" rIns="0" bIns="0">
                <a:spAutoFit/>
              </a:bodyPr>
              <a:lstStyle/>
              <a:p>
                <a:pPr>
                  <a:lnSpc>
                    <a:spcPct val="90000"/>
                  </a:lnSpc>
                  <a:spcBef>
                    <a:spcPts val="300"/>
                  </a:spcBef>
                </a:pPr>
                <a:r>
                  <a:rPr lang="fr-FR" sz="1000" b="1" dirty="0">
                    <a:latin typeface="Raleway" panose="020B0503030101060003" pitchFamily="34" charset="77"/>
                    <a:cs typeface="Calibri" panose="020F0502020204030204" pitchFamily="34" charset="0"/>
                  </a:rPr>
                  <a:t>CONGÈS</a:t>
                </a:r>
              </a:p>
            </p:txBody>
          </p:sp>
          <p:sp>
            <p:nvSpPr>
              <p:cNvPr id="110" name="ZoneTexte 109">
                <a:extLst>
                  <a:ext uri="{FF2B5EF4-FFF2-40B4-BE49-F238E27FC236}">
                    <a16:creationId xmlns:a16="http://schemas.microsoft.com/office/drawing/2014/main" id="{F5911607-72B0-B4D4-E2A7-C680AF84C39E}"/>
                  </a:ext>
                </a:extLst>
              </p:cNvPr>
              <p:cNvSpPr txBox="1"/>
              <p:nvPr/>
            </p:nvSpPr>
            <p:spPr>
              <a:xfrm>
                <a:off x="5210324" y="8091241"/>
                <a:ext cx="768699" cy="369332"/>
              </a:xfrm>
              <a:prstGeom prst="rect">
                <a:avLst/>
              </a:prstGeom>
              <a:noFill/>
            </p:spPr>
            <p:txBody>
              <a:bodyPr wrap="square" lIns="0" tIns="0" rIns="0" bIns="0">
                <a:spAutoFit/>
              </a:bodyPr>
              <a:lstStyle/>
              <a:p>
                <a:r>
                  <a:rPr lang="fr-FR" sz="800" dirty="0">
                    <a:latin typeface="Raleway Medium" panose="020B0503030101060003" pitchFamily="34" charset="77"/>
                    <a:cs typeface="Calibri" panose="020F0502020204030204" pitchFamily="34" charset="0"/>
                  </a:rPr>
                  <a:t>Congés et RTT selon contrat </a:t>
                </a:r>
                <a:br>
                  <a:rPr lang="fr-FR" sz="800" dirty="0">
                    <a:latin typeface="Raleway Medium" panose="020B0503030101060003" pitchFamily="34" charset="77"/>
                    <a:cs typeface="Calibri" panose="020F0502020204030204" pitchFamily="34" charset="0"/>
                  </a:rPr>
                </a:br>
                <a:r>
                  <a:rPr lang="fr-FR" sz="800" dirty="0">
                    <a:latin typeface="Raleway Medium" panose="020B0503030101060003" pitchFamily="34" charset="77"/>
                    <a:cs typeface="Calibri" panose="020F0502020204030204" pitchFamily="34" charset="0"/>
                  </a:rPr>
                  <a:t>de travail </a:t>
                </a:r>
              </a:p>
            </p:txBody>
          </p:sp>
        </p:grpSp>
        <p:grpSp>
          <p:nvGrpSpPr>
            <p:cNvPr id="121" name="Groupe 120">
              <a:extLst>
                <a:ext uri="{FF2B5EF4-FFF2-40B4-BE49-F238E27FC236}">
                  <a16:creationId xmlns:a16="http://schemas.microsoft.com/office/drawing/2014/main" id="{5422BC6B-2EAF-3219-A28B-CF160264E8A0}"/>
                </a:ext>
              </a:extLst>
            </p:cNvPr>
            <p:cNvGrpSpPr/>
            <p:nvPr/>
          </p:nvGrpSpPr>
          <p:grpSpPr>
            <a:xfrm>
              <a:off x="6073193" y="7831437"/>
              <a:ext cx="988095" cy="1340799"/>
              <a:chOff x="6154110" y="7814828"/>
              <a:chExt cx="988095" cy="1340799"/>
            </a:xfrm>
          </p:grpSpPr>
          <p:sp>
            <p:nvSpPr>
              <p:cNvPr id="82" name="Rectangle 81">
                <a:extLst>
                  <a:ext uri="{FF2B5EF4-FFF2-40B4-BE49-F238E27FC236}">
                    <a16:creationId xmlns:a16="http://schemas.microsoft.com/office/drawing/2014/main" id="{2B159417-894E-6F97-689D-B25A1700377C}"/>
                  </a:ext>
                </a:extLst>
              </p:cNvPr>
              <p:cNvSpPr/>
              <p:nvPr/>
            </p:nvSpPr>
            <p:spPr>
              <a:xfrm>
                <a:off x="6154110" y="7814828"/>
                <a:ext cx="988095" cy="134079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ZoneTexte 112">
                <a:extLst>
                  <a:ext uri="{FF2B5EF4-FFF2-40B4-BE49-F238E27FC236}">
                    <a16:creationId xmlns:a16="http://schemas.microsoft.com/office/drawing/2014/main" id="{9F0B0EDB-C980-18E9-AAC5-21C2748AB280}"/>
                  </a:ext>
                </a:extLst>
              </p:cNvPr>
              <p:cNvSpPr txBox="1"/>
              <p:nvPr/>
            </p:nvSpPr>
            <p:spPr>
              <a:xfrm>
                <a:off x="6242178" y="7897196"/>
                <a:ext cx="828565" cy="276999"/>
              </a:xfrm>
              <a:prstGeom prst="rect">
                <a:avLst/>
              </a:prstGeom>
              <a:noFill/>
            </p:spPr>
            <p:txBody>
              <a:bodyPr wrap="square" lIns="0" tIns="0" rIns="0" bIns="0">
                <a:spAutoFit/>
              </a:bodyPr>
              <a:lstStyle/>
              <a:p>
                <a:pPr>
                  <a:lnSpc>
                    <a:spcPct val="90000"/>
                  </a:lnSpc>
                  <a:spcBef>
                    <a:spcPts val="300"/>
                  </a:spcBef>
                </a:pPr>
                <a:r>
                  <a:rPr lang="fr-FR" sz="1000" b="1" dirty="0">
                    <a:latin typeface="Raleway" panose="020B0503030101060003" pitchFamily="34" charset="77"/>
                    <a:cs typeface="Calibri" panose="020F0502020204030204" pitchFamily="34" charset="0"/>
                  </a:rPr>
                  <a:t>AIDES SOCIALES</a:t>
                </a:r>
              </a:p>
            </p:txBody>
          </p:sp>
          <p:sp>
            <p:nvSpPr>
              <p:cNvPr id="114" name="ZoneTexte 113">
                <a:extLst>
                  <a:ext uri="{FF2B5EF4-FFF2-40B4-BE49-F238E27FC236}">
                    <a16:creationId xmlns:a16="http://schemas.microsoft.com/office/drawing/2014/main" id="{1041E242-5748-7011-FE91-6295FF3B3A7A}"/>
                  </a:ext>
                </a:extLst>
              </p:cNvPr>
              <p:cNvSpPr txBox="1"/>
              <p:nvPr/>
            </p:nvSpPr>
            <p:spPr>
              <a:xfrm>
                <a:off x="6242178" y="8234284"/>
                <a:ext cx="852699" cy="246221"/>
              </a:xfrm>
              <a:prstGeom prst="rect">
                <a:avLst/>
              </a:prstGeom>
              <a:noFill/>
            </p:spPr>
            <p:txBody>
              <a:bodyPr wrap="square" lIns="0" tIns="0" rIns="0" bIns="0">
                <a:spAutoFit/>
              </a:bodyPr>
              <a:lstStyle/>
              <a:p>
                <a:r>
                  <a:rPr lang="fr-FR" sz="800" dirty="0">
                    <a:effectLst/>
                    <a:latin typeface="Helvetica" pitchFamily="2" charset="0"/>
                  </a:rPr>
                  <a:t>1% Logement </a:t>
                </a:r>
                <a:r>
                  <a:rPr lang="fr-FR" sz="750" dirty="0">
                    <a:latin typeface="Raleway" panose="020B0503030101060003" pitchFamily="34" charset="77"/>
                    <a:cs typeface="Calibri" panose="020F0502020204030204" pitchFamily="34" charset="0"/>
                  </a:rPr>
                  <a:t>(Action Logement) </a:t>
                </a:r>
              </a:p>
            </p:txBody>
          </p:sp>
        </p:grpSp>
      </p:grpSp>
      <p:sp>
        <p:nvSpPr>
          <p:cNvPr id="10" name="Rectangle 9">
            <a:extLst>
              <a:ext uri="{FF2B5EF4-FFF2-40B4-BE49-F238E27FC236}">
                <a16:creationId xmlns:a16="http://schemas.microsoft.com/office/drawing/2014/main" id="{88015E96-25F9-45AC-2348-C0E62B585FE4}"/>
              </a:ext>
            </a:extLst>
          </p:cNvPr>
          <p:cNvSpPr/>
          <p:nvPr/>
        </p:nvSpPr>
        <p:spPr>
          <a:xfrm>
            <a:off x="3110283" y="6476064"/>
            <a:ext cx="1339109" cy="27602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rgbClr val="FA2849"/>
                </a:solidFill>
                <a:latin typeface="Raleway" panose="020B0503030101060003" pitchFamily="34" charset="77"/>
                <a:cs typeface="Calibri" panose="020F0502020204030204" pitchFamily="34" charset="0"/>
              </a:rPr>
              <a:t>INFORMATIONS</a:t>
            </a:r>
            <a:endParaRPr lang="fr-FR" sz="1200" b="1" dirty="0">
              <a:solidFill>
                <a:srgbClr val="FA2849"/>
              </a:solidFill>
              <a:latin typeface="Raleway" panose="020B0503030101060003" pitchFamily="34" charset="77"/>
              <a:cs typeface="Calibri" panose="020F0502020204030204" pitchFamily="34" charset="0"/>
            </a:endParaRPr>
          </a:p>
        </p:txBody>
      </p:sp>
      <p:sp>
        <p:nvSpPr>
          <p:cNvPr id="11" name="ZoneTexte 10">
            <a:extLst>
              <a:ext uri="{FF2B5EF4-FFF2-40B4-BE49-F238E27FC236}">
                <a16:creationId xmlns:a16="http://schemas.microsoft.com/office/drawing/2014/main" id="{BFC14BA0-6263-0106-F24F-B3D9C88A2377}"/>
              </a:ext>
            </a:extLst>
          </p:cNvPr>
          <p:cNvSpPr txBox="1"/>
          <p:nvPr/>
        </p:nvSpPr>
        <p:spPr>
          <a:xfrm>
            <a:off x="358226" y="6785767"/>
            <a:ext cx="6847681" cy="323165"/>
          </a:xfrm>
          <a:prstGeom prst="rect">
            <a:avLst/>
          </a:prstGeom>
          <a:noFill/>
        </p:spPr>
        <p:txBody>
          <a:bodyPr wrap="square" lIns="0" tIns="0" rIns="0" bIns="0">
            <a:spAutoFit/>
          </a:bodyPr>
          <a:lstStyle/>
          <a:p>
            <a:pPr algn="ctr"/>
            <a:r>
              <a:rPr lang="fr-FR" sz="1050" dirty="0">
                <a:latin typeface="Raleway" panose="020B0503030101060003" pitchFamily="34" charset="77"/>
                <a:cs typeface="Calibri" panose="020F0502020204030204" pitchFamily="34" charset="0"/>
              </a:rPr>
              <a:t>CDI – 35h hebdomadaire Branche d’activité professionnelle : ameublement/bâtiment</a:t>
            </a:r>
          </a:p>
          <a:p>
            <a:pPr algn="ctr"/>
            <a:r>
              <a:rPr lang="fr-FR" sz="1050" dirty="0">
                <a:latin typeface="Raleway" panose="020B0503030101060003" pitchFamily="34" charset="77"/>
                <a:cs typeface="Calibri" panose="020F0502020204030204" pitchFamily="34" charset="0"/>
              </a:rPr>
              <a:t>Carrières-sur-Seine (78) – Paris ouest – Proche La Défense – Direct par RER A </a:t>
            </a:r>
          </a:p>
        </p:txBody>
      </p:sp>
      <p:sp>
        <p:nvSpPr>
          <p:cNvPr id="12" name="Rectangle 11">
            <a:extLst>
              <a:ext uri="{FF2B5EF4-FFF2-40B4-BE49-F238E27FC236}">
                <a16:creationId xmlns:a16="http://schemas.microsoft.com/office/drawing/2014/main" id="{236A3943-F253-1151-F93B-8F4813CEC557}"/>
              </a:ext>
            </a:extLst>
          </p:cNvPr>
          <p:cNvSpPr/>
          <p:nvPr/>
        </p:nvSpPr>
        <p:spPr>
          <a:xfrm>
            <a:off x="492424" y="7570519"/>
            <a:ext cx="6574827" cy="27602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A2849"/>
                </a:solidFill>
                <a:latin typeface="Raleway" panose="020B0503030101060003" pitchFamily="34" charset="77"/>
                <a:cs typeface="Calibri" panose="020F0502020204030204" pitchFamily="34" charset="0"/>
              </a:rPr>
              <a:t>AVANTAGES SALARIÉS</a:t>
            </a:r>
          </a:p>
        </p:txBody>
      </p:sp>
      <p:pic>
        <p:nvPicPr>
          <p:cNvPr id="6" name="Image 5" descr="Une image contenant texte, table de travail&#10;&#10;Description générée automatiquement">
            <a:extLst>
              <a:ext uri="{FF2B5EF4-FFF2-40B4-BE49-F238E27FC236}">
                <a16:creationId xmlns:a16="http://schemas.microsoft.com/office/drawing/2014/main" id="{B1D70539-0EBE-2548-BFF8-8A2A84B99B9B}"/>
              </a:ext>
            </a:extLst>
          </p:cNvPr>
          <p:cNvPicPr>
            <a:picLocks noChangeAspect="1"/>
          </p:cNvPicPr>
          <p:nvPr/>
        </p:nvPicPr>
        <p:blipFill>
          <a:blip r:embed="rId3"/>
          <a:stretch>
            <a:fillRect/>
          </a:stretch>
        </p:blipFill>
        <p:spPr>
          <a:xfrm>
            <a:off x="0" y="1850805"/>
            <a:ext cx="7559675" cy="1699080"/>
          </a:xfrm>
          <a:prstGeom prst="rect">
            <a:avLst/>
          </a:prstGeom>
        </p:spPr>
      </p:pic>
      <p:pic>
        <p:nvPicPr>
          <p:cNvPr id="4" name="Image 3">
            <a:extLst>
              <a:ext uri="{FF2B5EF4-FFF2-40B4-BE49-F238E27FC236}">
                <a16:creationId xmlns:a16="http://schemas.microsoft.com/office/drawing/2014/main" id="{BA9BCB4E-07B5-4354-EA09-B8FE4424648D}"/>
              </a:ext>
            </a:extLst>
          </p:cNvPr>
          <p:cNvPicPr>
            <a:picLocks noChangeAspect="1"/>
          </p:cNvPicPr>
          <p:nvPr/>
        </p:nvPicPr>
        <p:blipFill>
          <a:blip r:embed="rId4"/>
          <a:stretch>
            <a:fillRect/>
          </a:stretch>
        </p:blipFill>
        <p:spPr>
          <a:xfrm>
            <a:off x="1564680" y="1850805"/>
            <a:ext cx="2385315" cy="1699080"/>
          </a:xfrm>
          <a:prstGeom prst="rect">
            <a:avLst/>
          </a:prstGeom>
        </p:spPr>
      </p:pic>
    </p:spTree>
    <p:extLst>
      <p:ext uri="{BB962C8B-B14F-4D97-AF65-F5344CB8AC3E}">
        <p14:creationId xmlns:p14="http://schemas.microsoft.com/office/powerpoint/2010/main" val="414367820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599</TotalTime>
  <Words>322</Words>
  <Application>Microsoft Office PowerPoint</Application>
  <PresentationFormat>Personnalisé</PresentationFormat>
  <Paragraphs>31</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Calibri Light</vt:lpstr>
      <vt:lpstr>Helvetica</vt:lpstr>
      <vt:lpstr>Raleway</vt:lpstr>
      <vt:lpstr>Raleway Medium</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Elodie Caubère</dc:creator>
  <cp:lastModifiedBy>OURIF Anissa</cp:lastModifiedBy>
  <cp:revision>19</cp:revision>
  <cp:lastPrinted>2023-02-20T15:56:33Z</cp:lastPrinted>
  <dcterms:created xsi:type="dcterms:W3CDTF">2023-01-11T16:05:13Z</dcterms:created>
  <dcterms:modified xsi:type="dcterms:W3CDTF">2024-04-12T08:24:58Z</dcterms:modified>
</cp:coreProperties>
</file>